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78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640D7-5446-4C20-BACC-87DA20CF2E32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06305-3D92-422D-9A5B-780ED8E4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7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6305-3D92-422D-9A5B-780ED8E4530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31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6305-3D92-422D-9A5B-780ED8E4530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80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84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97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55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29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9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0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05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98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81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40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017E0-29CA-4F51-86D3-2A8C27285D73}" type="datetimeFigureOut">
              <a:rPr lang="zh-TW" altLang="en-US" smtClean="0"/>
              <a:t>2021/12/21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4C00C-0A33-4B8F-934A-14DE224E1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4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DNA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Base-calling 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2021/12/21</a:t>
            </a:r>
          </a:p>
          <a:p>
            <a:r>
              <a:rPr lang="en-US" altLang="zh-TW" dirty="0" smtClean="0"/>
              <a:t>Cheng-Yu Hung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3079"/>
            <a:ext cx="1454921" cy="14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image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4938" r="13511" b="11112"/>
          <a:stretch/>
        </p:blipFill>
        <p:spPr>
          <a:xfrm>
            <a:off x="5873962" y="1965704"/>
            <a:ext cx="3930902" cy="3965896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2585987" y="3758134"/>
            <a:ext cx="2430605" cy="59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854923" y="3296469"/>
            <a:ext cx="389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Applying OTSU threshold 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4034" y="1280160"/>
            <a:ext cx="10146693" cy="1567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image - Morphology 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Dilation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≠∅}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blipFill>
                <a:blip r:embed="rId2"/>
                <a:stretch>
                  <a:fillRect l="-160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Erosion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blipFill>
                <a:blip r:embed="rId3"/>
                <a:stretch>
                  <a:fillRect l="-198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45145" y="1930550"/>
                <a:ext cx="3588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45" y="1930550"/>
                <a:ext cx="3588034" cy="461665"/>
              </a:xfrm>
              <a:prstGeom prst="rect">
                <a:avLst/>
              </a:prstGeom>
              <a:blipFill>
                <a:blip r:embed="rId4"/>
                <a:stretch>
                  <a:fillRect l="-2547" t="-10667" r="-509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7" b="60486"/>
          <a:stretch/>
        </p:blipFill>
        <p:spPr>
          <a:xfrm>
            <a:off x="5005744" y="3363797"/>
            <a:ext cx="5245934" cy="34021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66580" b="40670"/>
          <a:stretch/>
        </p:blipFill>
        <p:spPr>
          <a:xfrm>
            <a:off x="2061062" y="3472209"/>
            <a:ext cx="2689958" cy="29928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58534" y="2973304"/>
            <a:ext cx="138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6" b="60229"/>
          <a:stretch/>
        </p:blipFill>
        <p:spPr>
          <a:xfrm>
            <a:off x="5315362" y="3527302"/>
            <a:ext cx="5103465" cy="32386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54034" y="1280160"/>
            <a:ext cx="10146693" cy="1567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image - Morphology 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Dilation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≠∅}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blipFill>
                <a:blip r:embed="rId3"/>
                <a:stretch>
                  <a:fillRect l="-160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Erosion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blipFill>
                <a:blip r:embed="rId4"/>
                <a:stretch>
                  <a:fillRect l="-198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45145" y="1930550"/>
                <a:ext cx="3588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45" y="1930550"/>
                <a:ext cx="3588034" cy="461665"/>
              </a:xfrm>
              <a:prstGeom prst="rect">
                <a:avLst/>
              </a:prstGeom>
              <a:blipFill>
                <a:blip r:embed="rId5"/>
                <a:stretch>
                  <a:fillRect l="-2547" t="-10667" r="-509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7" r="66580" b="40670"/>
          <a:stretch/>
        </p:blipFill>
        <p:spPr>
          <a:xfrm>
            <a:off x="2061062" y="3472209"/>
            <a:ext cx="2689958" cy="29928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58534" y="2973304"/>
            <a:ext cx="1404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Erosion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4034" y="1280160"/>
            <a:ext cx="10146693" cy="1567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image - Morphology 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Opening    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blipFill>
                <a:blip r:embed="rId2"/>
                <a:stretch>
                  <a:fillRect l="-160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Closing      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blipFill>
                <a:blip r:embed="rId3"/>
                <a:stretch>
                  <a:fillRect l="-198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358534" y="2973304"/>
            <a:ext cx="1545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33" y="3496524"/>
            <a:ext cx="7426720" cy="31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54034" y="1280160"/>
            <a:ext cx="10146693" cy="1567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image - Morphology 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Opening    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4" y="1515052"/>
                <a:ext cx="6087295" cy="830997"/>
              </a:xfrm>
              <a:prstGeom prst="rect">
                <a:avLst/>
              </a:prstGeom>
              <a:blipFill>
                <a:blip r:embed="rId2"/>
                <a:stretch>
                  <a:fillRect l="-160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Closing      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5" y="2212126"/>
                <a:ext cx="4922308" cy="830997"/>
              </a:xfrm>
              <a:prstGeom prst="rect">
                <a:avLst/>
              </a:prstGeom>
              <a:blipFill>
                <a:blip r:embed="rId3"/>
                <a:stretch>
                  <a:fillRect l="-1983" t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358534" y="2973304"/>
            <a:ext cx="138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51" y="3561421"/>
            <a:ext cx="8035299" cy="27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image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向右箭號 18"/>
          <p:cNvSpPr/>
          <p:nvPr/>
        </p:nvSpPr>
        <p:spPr>
          <a:xfrm>
            <a:off x="5498438" y="3189389"/>
            <a:ext cx="1210249" cy="1180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371579" y="4370002"/>
            <a:ext cx="199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Doing Opening (morphology) 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190203" y="5885351"/>
            <a:ext cx="18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Binary image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8234869" y="5885351"/>
            <a:ext cx="2346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Clean Spot image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5098" r="13100" b="10981"/>
          <a:stretch/>
        </p:blipFill>
        <p:spPr>
          <a:xfrm>
            <a:off x="7185873" y="1717265"/>
            <a:ext cx="3956630" cy="396589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4938" r="13511" b="11112"/>
          <a:stretch/>
        </p:blipFill>
        <p:spPr>
          <a:xfrm>
            <a:off x="1208311" y="1717265"/>
            <a:ext cx="3930902" cy="39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4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image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190203" y="5885351"/>
            <a:ext cx="1988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Original image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8234869" y="5885351"/>
            <a:ext cx="2346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Clean Spot image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5098" r="13100" b="10981"/>
          <a:stretch/>
        </p:blipFill>
        <p:spPr>
          <a:xfrm>
            <a:off x="7185873" y="1717265"/>
            <a:ext cx="3956630" cy="396589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334" r="13242" b="11334"/>
          <a:stretch/>
        </p:blipFill>
        <p:spPr>
          <a:xfrm>
            <a:off x="1234502" y="1717265"/>
            <a:ext cx="3954195" cy="39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C) Pick candidates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(C)</a:t>
            </a:r>
            <a:endParaRPr lang="zh-TW" altLang="en-US" sz="32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73682" y="5885351"/>
            <a:ext cx="2466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Clean Spot </a:t>
            </a:r>
            <a:r>
              <a:rPr lang="en-US" altLang="zh-TW" sz="2400" dirty="0" smtClean="0"/>
              <a:t>images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5098" r="13100" b="10981"/>
          <a:stretch/>
        </p:blipFill>
        <p:spPr>
          <a:xfrm>
            <a:off x="1747018" y="1338106"/>
            <a:ext cx="3956630" cy="396589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5098" r="13100" b="10981"/>
          <a:stretch/>
        </p:blipFill>
        <p:spPr>
          <a:xfrm>
            <a:off x="1528557" y="1515052"/>
            <a:ext cx="3956630" cy="396589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5098" r="13100" b="10981"/>
          <a:stretch/>
        </p:blipFill>
        <p:spPr>
          <a:xfrm>
            <a:off x="1352318" y="1654634"/>
            <a:ext cx="3956630" cy="396589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5098" r="13100" b="10981"/>
          <a:stretch/>
        </p:blipFill>
        <p:spPr>
          <a:xfrm>
            <a:off x="1184667" y="1831580"/>
            <a:ext cx="3956630" cy="396589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5" name="向右箭號 24"/>
          <p:cNvSpPr/>
          <p:nvPr/>
        </p:nvSpPr>
        <p:spPr>
          <a:xfrm>
            <a:off x="5979928" y="3047275"/>
            <a:ext cx="1210249" cy="1180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6037747" y="4227888"/>
            <a:ext cx="199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Summation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7308" r="9632" b="11154"/>
          <a:stretch/>
        </p:blipFill>
        <p:spPr>
          <a:xfrm>
            <a:off x="7524276" y="1654634"/>
            <a:ext cx="3964399" cy="39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C) Pick candidates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(C)</a:t>
            </a:r>
            <a:endParaRPr lang="zh-TW" altLang="en-US" sz="32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7308" r="9632" b="11154"/>
          <a:stretch/>
        </p:blipFill>
        <p:spPr>
          <a:xfrm>
            <a:off x="1208312" y="1654634"/>
            <a:ext cx="3964399" cy="3965896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3884191" y="2085799"/>
            <a:ext cx="339634" cy="339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>
            <a:stCxn id="21" idx="6"/>
          </p:cNvCxnSpPr>
          <p:nvPr/>
        </p:nvCxnSpPr>
        <p:spPr>
          <a:xfrm flipV="1">
            <a:off x="4223825" y="2250831"/>
            <a:ext cx="1201029" cy="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531937" y="1963768"/>
            <a:ext cx="26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Find the center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531937" y="3111803"/>
            <a:ext cx="5985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Filter out those points that are bright constantly. 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1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</a:rPr>
              <a:t>D) </a:t>
            </a:r>
            <a:r>
              <a:rPr lang="en-US" altLang="zh-TW" dirty="0">
                <a:solidFill>
                  <a:schemeClr val="bg1"/>
                </a:solidFill>
              </a:rPr>
              <a:t>Get Trace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(D)</a:t>
            </a:r>
            <a:endParaRPr lang="zh-TW" altLang="en-US" sz="32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6165" r="8342" b="22787"/>
          <a:stretch/>
        </p:blipFill>
        <p:spPr>
          <a:xfrm>
            <a:off x="1016139" y="1359482"/>
            <a:ext cx="10958564" cy="50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0515600" cy="771466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Optical System overview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5E24EA3-9E59-4442-BAB2-F37BA6127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73"/>
          <a:stretch/>
        </p:blipFill>
        <p:spPr>
          <a:xfrm>
            <a:off x="-287380" y="2329354"/>
            <a:ext cx="7210696" cy="336605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7229950" y="1882963"/>
            <a:ext cx="4474220" cy="4470352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3" name="橢圓 2"/>
          <p:cNvSpPr/>
          <p:nvPr/>
        </p:nvSpPr>
        <p:spPr>
          <a:xfrm>
            <a:off x="9353006" y="2847703"/>
            <a:ext cx="339634" cy="339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>
            <a:stCxn id="3" idx="3"/>
          </p:cNvCxnSpPr>
          <p:nvPr/>
        </p:nvCxnSpPr>
        <p:spPr>
          <a:xfrm flipH="1">
            <a:off x="4872446" y="3137599"/>
            <a:ext cx="4530298" cy="1382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2468882" y="3294353"/>
            <a:ext cx="849086" cy="11208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0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Appendix OTSU method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65632" y="1227670"/>
            <a:ext cx="11778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threshold is determined by minimizing intra-class intensity variance, or equivalently, by maximizing inter-class </a:t>
            </a:r>
            <a:r>
              <a:rPr lang="en-US" altLang="zh-TW" sz="2400" dirty="0" smtClean="0"/>
              <a:t>variance.</a:t>
            </a:r>
          </a:p>
          <a:p>
            <a:endParaRPr lang="en-US" altLang="zh-TW" sz="2400" dirty="0" smtClean="0"/>
          </a:p>
          <a:p>
            <a:r>
              <a:rPr lang="en-US" altLang="zh-TW" sz="2400" dirty="0"/>
              <a:t>OTSU is equivalent to a globally optimal </a:t>
            </a:r>
            <a:r>
              <a:rPr lang="en-US" altLang="zh-TW" sz="2400" dirty="0" smtClean="0"/>
              <a:t>k-means </a:t>
            </a:r>
            <a:r>
              <a:rPr lang="en-US" altLang="zh-TW" sz="2400" dirty="0"/>
              <a:t>performed </a:t>
            </a:r>
            <a:r>
              <a:rPr lang="en-US" altLang="zh-TW" sz="2400" dirty="0" smtClean="0"/>
              <a:t>on </a:t>
            </a:r>
            <a:r>
              <a:rPr lang="en-US" altLang="zh-TW" sz="2400" dirty="0"/>
              <a:t>the intensity histogram.</a:t>
            </a:r>
            <a:endParaRPr lang="zh-TW" altLang="en-US" sz="2400" dirty="0"/>
          </a:p>
        </p:txBody>
      </p:sp>
      <p:pic>
        <p:nvPicPr>
          <p:cNvPr id="1026" name="Picture 2" descr="https://upload.wikimedia.org/wikipedia/commons/thumb/4/4b/Image_processing_pre_otsus_algorithm.jpg/220px-Image_processing_pre_otsus_algorith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97" y="3295099"/>
            <a:ext cx="3572768" cy="26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6/Image_processing_post_otsus_algorithm.jpg/220px-Image_processing_post_otsus_algorith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52" y="3295099"/>
            <a:ext cx="3519610" cy="263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0515600" cy="771466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Algorithm Overview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1126947" y="2403327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986269" y="2555395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845591" y="2752310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682595" y="2904378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541917" y="3044856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23" name="向右箭號 22"/>
          <p:cNvSpPr/>
          <p:nvPr/>
        </p:nvSpPr>
        <p:spPr>
          <a:xfrm>
            <a:off x="2914612" y="2971915"/>
            <a:ext cx="1709639" cy="47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9424" r="57948" b="83180"/>
          <a:stretch/>
        </p:blipFill>
        <p:spPr>
          <a:xfrm>
            <a:off x="5046351" y="2692017"/>
            <a:ext cx="6723529" cy="93131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2776576" y="3524483"/>
            <a:ext cx="289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1. Find Candidates 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and get trace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0515600" cy="771466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Algorithm Overview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1126947" y="2403327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986269" y="2555395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845591" y="2752310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682595" y="2904378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541917" y="3044856"/>
            <a:ext cx="1508951" cy="150764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23" name="向右箭號 22"/>
          <p:cNvSpPr/>
          <p:nvPr/>
        </p:nvSpPr>
        <p:spPr>
          <a:xfrm>
            <a:off x="2914612" y="2971915"/>
            <a:ext cx="1709639" cy="47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9424" r="57948" b="83180"/>
          <a:stretch/>
        </p:blipFill>
        <p:spPr>
          <a:xfrm>
            <a:off x="5046351" y="2692017"/>
            <a:ext cx="6723529" cy="93131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770797" y="5037347"/>
            <a:ext cx="395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2. Designate DNA Label(ATCG)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5421086" y="3735977"/>
            <a:ext cx="2873828" cy="11887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776576" y="3524483"/>
            <a:ext cx="289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1. Find Candidates </a:t>
            </a:r>
          </a:p>
          <a:p>
            <a:r>
              <a:rPr lang="en-US" altLang="zh-TW" sz="2400" dirty="0" smtClean="0"/>
              <a:t>and get trace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158446" y="3623327"/>
            <a:ext cx="1436914" cy="13013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8898820" y="3623327"/>
            <a:ext cx="2152603" cy="13013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0515600" cy="771466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1. Get candidate Workflow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91266" y="1515052"/>
            <a:ext cx="52643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(A) Shift adjustment</a:t>
            </a:r>
            <a:endParaRPr lang="zh-TW" altLang="en-US" sz="3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891266" y="2942527"/>
            <a:ext cx="52643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 </a:t>
            </a:r>
            <a:r>
              <a:rPr lang="en-US" altLang="zh-TW" sz="3200" dirty="0" err="1" smtClean="0"/>
              <a:t>Denoise</a:t>
            </a:r>
            <a:r>
              <a:rPr lang="en-US" altLang="zh-TW" sz="3200" dirty="0" smtClean="0"/>
              <a:t>  image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91266" y="4370002"/>
            <a:ext cx="52643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(C) Pick candidates</a:t>
            </a:r>
            <a:endParaRPr lang="zh-TW" altLang="en-US" sz="32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891265" y="5797476"/>
            <a:ext cx="52643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(D) Get Trace</a:t>
            </a:r>
            <a:endParaRPr lang="zh-TW" altLang="en-US" sz="3200" dirty="0"/>
          </a:p>
        </p:txBody>
      </p:sp>
      <p:cxnSp>
        <p:nvCxnSpPr>
          <p:cNvPr id="28" name="直線單箭頭接點 27"/>
          <p:cNvCxnSpPr>
            <a:stCxn id="16" idx="2"/>
            <a:endCxn id="24" idx="0"/>
          </p:cNvCxnSpPr>
          <p:nvPr/>
        </p:nvCxnSpPr>
        <p:spPr>
          <a:xfrm>
            <a:off x="5523432" y="2099827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5234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5523430" y="4954776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1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8310" y="2592269"/>
            <a:ext cx="10469884" cy="403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(A</a:t>
            </a:r>
            <a:r>
              <a:rPr lang="en-US" altLang="zh-TW" dirty="0">
                <a:solidFill>
                  <a:schemeClr val="bg1"/>
                </a:solidFill>
              </a:rPr>
              <a:t>) Shift </a:t>
            </a:r>
            <a:r>
              <a:rPr lang="en-US" altLang="zh-TW" dirty="0" smtClean="0">
                <a:solidFill>
                  <a:schemeClr val="bg1"/>
                </a:solidFill>
              </a:rPr>
              <a:t>adjustment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(A)</a:t>
            </a:r>
            <a:endParaRPr lang="zh-TW" altLang="en-US" sz="3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208313" y="1391940"/>
            <a:ext cx="993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Because the images have a slightly shift, I need to make some preprocessing on the images.</a:t>
            </a:r>
          </a:p>
          <a:p>
            <a:r>
              <a:rPr lang="en-US" altLang="zh-TW" sz="2400" dirty="0" smtClean="0"/>
              <a:t>I use the same method in </a:t>
            </a:r>
            <a:r>
              <a:rPr lang="en-US" altLang="zh-TW" sz="2400" dirty="0" smtClean="0">
                <a:solidFill>
                  <a:srgbClr val="0070C0"/>
                </a:solidFill>
              </a:rPr>
              <a:t>motion </a:t>
            </a:r>
            <a:r>
              <a:rPr lang="en-US" altLang="zh-TW" sz="2400" dirty="0" err="1" smtClean="0">
                <a:solidFill>
                  <a:srgbClr val="0070C0"/>
                </a:solidFill>
              </a:rPr>
              <a:t>corr</a:t>
            </a:r>
            <a:r>
              <a:rPr lang="en-US" altLang="zh-TW" sz="2400" dirty="0" smtClean="0">
                <a:solidFill>
                  <a:srgbClr val="0070C0"/>
                </a:solidFill>
              </a:rPr>
              <a:t> 2</a:t>
            </a:r>
            <a:r>
              <a:rPr lang="en-US" altLang="zh-TW" sz="2400" dirty="0" smtClean="0"/>
              <a:t>, as below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8311" y="2592269"/>
                <a:ext cx="7042569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be the shift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be the shift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sz="2400" dirty="0" smtClean="0"/>
                  <a:t> Obviously, we have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11" y="2592269"/>
                <a:ext cx="7042569" cy="860748"/>
              </a:xfrm>
              <a:prstGeom prst="rect">
                <a:avLst/>
              </a:prstGeom>
              <a:blipFill>
                <a:blip r:embed="rId2"/>
                <a:stretch>
                  <a:fillRect l="-1299" t="-5674" r="-433" b="-127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493663" y="3655452"/>
                <a:ext cx="4786924" cy="1320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63" y="3655452"/>
                <a:ext cx="4786924" cy="132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208310" y="5250448"/>
                <a:ext cx="10191353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Since the images are noisy, we can’t directly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. </a:t>
                </a:r>
              </a:p>
              <a:p>
                <a:r>
                  <a:rPr lang="en-US" altLang="zh-TW" sz="2400" dirty="0" smtClean="0"/>
                  <a:t>We can instead compute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with over-fitted linear equations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𝐴𝑟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dirty="0" smtClean="0"/>
                  <a:t>.</a:t>
                </a:r>
                <a:endParaRPr lang="en-US" altLang="zh-TW" sz="2400" dirty="0"/>
              </a:p>
              <a:p>
                <a:r>
                  <a:rPr lang="en-US" altLang="zh-TW" sz="2400" b="0" dirty="0" smtClean="0"/>
                  <a:t>By solving the equation, we have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10" y="5250448"/>
                <a:ext cx="10191353" cy="1230080"/>
              </a:xfrm>
              <a:prstGeom prst="rect">
                <a:avLst/>
              </a:prstGeom>
              <a:blipFill>
                <a:blip r:embed="rId4"/>
                <a:stretch>
                  <a:fillRect l="-897" t="-3960" b="-10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(A</a:t>
            </a:r>
            <a:r>
              <a:rPr lang="en-US" altLang="zh-TW" dirty="0">
                <a:solidFill>
                  <a:schemeClr val="bg1"/>
                </a:solidFill>
              </a:rPr>
              <a:t>) Shift </a:t>
            </a:r>
            <a:r>
              <a:rPr lang="en-US" altLang="zh-TW" dirty="0" smtClean="0">
                <a:solidFill>
                  <a:schemeClr val="bg1"/>
                </a:solidFill>
              </a:rPr>
              <a:t>adjustment -Result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(A)</a:t>
            </a:r>
            <a:endParaRPr lang="zh-TW" altLang="en-US" sz="3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1" y="2099827"/>
            <a:ext cx="5333333" cy="40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79" y="2099827"/>
            <a:ext cx="5333333" cy="400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371306" y="1807439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A03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05625" y="182227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A04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69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image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2263416" y="1458298"/>
            <a:ext cx="1263555" cy="126246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2122738" y="1610366"/>
            <a:ext cx="1263555" cy="126246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1982060" y="1807281"/>
            <a:ext cx="1263555" cy="126246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1819064" y="1959349"/>
            <a:ext cx="1263555" cy="126246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8" b="89962" l="9981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040" r="13125" b="11355"/>
          <a:stretch/>
        </p:blipFill>
        <p:spPr>
          <a:xfrm>
            <a:off x="1678386" y="2099827"/>
            <a:ext cx="1263555" cy="126246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334" r="13242" b="11334"/>
          <a:stretch/>
        </p:blipFill>
        <p:spPr>
          <a:xfrm>
            <a:off x="7130154" y="2432108"/>
            <a:ext cx="3954195" cy="3950143"/>
          </a:xfrm>
          <a:prstGeom prst="rect">
            <a:avLst/>
          </a:prstGeom>
        </p:spPr>
      </p:pic>
      <p:sp>
        <p:nvSpPr>
          <p:cNvPr id="43" name="向右箭號 42"/>
          <p:cNvSpPr/>
          <p:nvPr/>
        </p:nvSpPr>
        <p:spPr>
          <a:xfrm rot="1892664">
            <a:off x="3512995" y="3778894"/>
            <a:ext cx="3631134" cy="59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2536403" y="4287154"/>
            <a:ext cx="312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Bin for every 5 frames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4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12192000" cy="10756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65632" y="152068"/>
            <a:ext cx="11778322" cy="77146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(B) </a:t>
            </a:r>
            <a:r>
              <a:rPr lang="en-US" altLang="zh-TW" dirty="0" err="1">
                <a:solidFill>
                  <a:schemeClr val="bg1"/>
                </a:solidFill>
              </a:rPr>
              <a:t>Denoise</a:t>
            </a:r>
            <a:r>
              <a:rPr lang="en-US" altLang="zh-TW" dirty="0">
                <a:solidFill>
                  <a:schemeClr val="bg1"/>
                </a:solidFill>
              </a:rPr>
              <a:t>  image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35004" y="151505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5004" y="2942527"/>
            <a:ext cx="7140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(B)</a:t>
            </a:r>
            <a:endParaRPr lang="zh-TW" altLang="en-US" sz="3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5004" y="4370002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5003" y="5797476"/>
            <a:ext cx="714082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(D)</a:t>
            </a:r>
            <a:endParaRPr lang="zh-TW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94232" y="2099827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94230" y="3527302"/>
            <a:ext cx="0" cy="84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94230" y="4954776"/>
            <a:ext cx="0" cy="8427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5334" r="13242" b="11334"/>
          <a:stretch/>
        </p:blipFill>
        <p:spPr>
          <a:xfrm>
            <a:off x="1390720" y="1973580"/>
            <a:ext cx="3954195" cy="3950143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5472423" y="2350171"/>
            <a:ext cx="2430605" cy="59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5460272" y="1967270"/>
            <a:ext cx="26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w/ 3x3 </a:t>
            </a:r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472423" y="4954776"/>
            <a:ext cx="2430605" cy="59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29642" y="4571875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w/ 30x30 </a:t>
            </a:r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5334" r="13537" b="11429"/>
          <a:stretch/>
        </p:blipFill>
        <p:spPr>
          <a:xfrm>
            <a:off x="8135945" y="4187080"/>
            <a:ext cx="2118009" cy="21277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4" t="4952" r="13367" b="11238"/>
          <a:stretch/>
        </p:blipFill>
        <p:spPr>
          <a:xfrm>
            <a:off x="8135945" y="1580074"/>
            <a:ext cx="2118009" cy="2132549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21419529">
            <a:off x="10321706" y="2644208"/>
            <a:ext cx="498311" cy="2595458"/>
          </a:xfrm>
          <a:custGeom>
            <a:avLst/>
            <a:gdLst>
              <a:gd name="connsiteX0" fmla="*/ 106152 w 498311"/>
              <a:gd name="connsiteY0" fmla="*/ 0 h 2595458"/>
              <a:gd name="connsiteX1" fmla="*/ 498037 w 498311"/>
              <a:gd name="connsiteY1" fmla="*/ 1201783 h 2595458"/>
              <a:gd name="connsiteX2" fmla="*/ 53900 w 498311"/>
              <a:gd name="connsiteY2" fmla="*/ 2442754 h 2595458"/>
              <a:gd name="connsiteX3" fmla="*/ 27774 w 498311"/>
              <a:gd name="connsiteY3" fmla="*/ 2495005 h 259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311" h="2595458">
                <a:moveTo>
                  <a:pt x="106152" y="0"/>
                </a:moveTo>
                <a:cubicBezTo>
                  <a:pt x="306449" y="397328"/>
                  <a:pt x="506746" y="794657"/>
                  <a:pt x="498037" y="1201783"/>
                </a:cubicBezTo>
                <a:cubicBezTo>
                  <a:pt x="489328" y="1608909"/>
                  <a:pt x="132277" y="2227217"/>
                  <a:pt x="53900" y="2442754"/>
                </a:cubicBezTo>
                <a:cubicBezTo>
                  <a:pt x="-24477" y="2658291"/>
                  <a:pt x="-2706" y="2616925"/>
                  <a:pt x="27774" y="249500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0822602" y="3697121"/>
            <a:ext cx="26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</a:t>
            </a:r>
            <a:endParaRPr lang="zh-TW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508</Words>
  <Application>Microsoft Office PowerPoint</Application>
  <PresentationFormat>寬螢幕</PresentationFormat>
  <Paragraphs>130</Paragraphs>
  <Slides>20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新細明體</vt:lpstr>
      <vt:lpstr>Arial</vt:lpstr>
      <vt:lpstr>Calibri</vt:lpstr>
      <vt:lpstr>Calibri Light</vt:lpstr>
      <vt:lpstr>Cambria Math</vt:lpstr>
      <vt:lpstr>Office 佈景主題</vt:lpstr>
      <vt:lpstr>DNA Base-calling Project</vt:lpstr>
      <vt:lpstr>Optical System overview</vt:lpstr>
      <vt:lpstr>Algorithm Overview</vt:lpstr>
      <vt:lpstr>Algorithm Overview</vt:lpstr>
      <vt:lpstr>1. Get candidate Workflow</vt:lpstr>
      <vt:lpstr>(A) Shift adjustment</vt:lpstr>
      <vt:lpstr>(A) Shift adjustment -Result</vt:lpstr>
      <vt:lpstr>(B) Denoise  image</vt:lpstr>
      <vt:lpstr>(B) Denoise  image</vt:lpstr>
      <vt:lpstr>(B) Denoise  image</vt:lpstr>
      <vt:lpstr>(B) Denoise  image - Morphology </vt:lpstr>
      <vt:lpstr>(B) Denoise  image - Morphology </vt:lpstr>
      <vt:lpstr>(B) Denoise  image - Morphology </vt:lpstr>
      <vt:lpstr>(B) Denoise  image - Morphology </vt:lpstr>
      <vt:lpstr>(B) Denoise  image</vt:lpstr>
      <vt:lpstr>(B) Denoise  image</vt:lpstr>
      <vt:lpstr>(C) Pick candidates</vt:lpstr>
      <vt:lpstr>(C) Pick candidates</vt:lpstr>
      <vt:lpstr>(D) Get Trace</vt:lpstr>
      <vt:lpstr>Appendix OTSU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洪承郁</dc:creator>
  <cp:lastModifiedBy>洪承郁</cp:lastModifiedBy>
  <cp:revision>80</cp:revision>
  <dcterms:created xsi:type="dcterms:W3CDTF">2021-11-05T06:31:19Z</dcterms:created>
  <dcterms:modified xsi:type="dcterms:W3CDTF">2021-12-21T05:18:55Z</dcterms:modified>
</cp:coreProperties>
</file>